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7" r:id="rId5"/>
    <p:sldId id="356" r:id="rId6"/>
    <p:sldId id="341" r:id="rId7"/>
    <p:sldId id="346" r:id="rId8"/>
    <p:sldId id="347" r:id="rId9"/>
    <p:sldId id="348" r:id="rId10"/>
    <p:sldId id="345" r:id="rId11"/>
    <p:sldId id="350" r:id="rId12"/>
    <p:sldId id="355" r:id="rId13"/>
    <p:sldId id="352" r:id="rId14"/>
    <p:sldId id="353" r:id="rId15"/>
    <p:sldId id="354" r:id="rId16"/>
    <p:sldId id="264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C582935-C5E9-AE4D-B690-DFF28AB439C9}">
          <p14:sldIdLst>
            <p14:sldId id="257"/>
            <p14:sldId id="356"/>
            <p14:sldId id="341"/>
            <p14:sldId id="346"/>
            <p14:sldId id="347"/>
            <p14:sldId id="348"/>
            <p14:sldId id="345"/>
            <p14:sldId id="350"/>
            <p14:sldId id="355"/>
            <p14:sldId id="352"/>
            <p14:sldId id="353"/>
            <p14:sldId id="354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95E"/>
    <a:srgbClr val="FF6600"/>
    <a:srgbClr val="003365"/>
    <a:srgbClr val="96BBE4"/>
    <a:srgbClr val="A4CC91"/>
    <a:srgbClr val="A2D7A4"/>
    <a:srgbClr val="A6E1E2"/>
    <a:srgbClr val="A6DEC0"/>
    <a:srgbClr val="CC33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62" autoAdjust="0"/>
    <p:restoredTop sz="89089" autoAdjust="0"/>
  </p:normalViewPr>
  <p:slideViewPr>
    <p:cSldViewPr snapToGrid="0" snapToObjects="1">
      <p:cViewPr varScale="1">
        <p:scale>
          <a:sx n="95" d="100"/>
          <a:sy n="95" d="100"/>
        </p:scale>
        <p:origin x="76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470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B97AB0-AD68-284E-BC71-D8898F66ED3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918B14-83F3-1C41-A225-B95F5242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44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 of 20 programs with licensure requirements or options, 9 achieved 100% pass rates, and another 6 achieved over 90%.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93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Job and Education Placement rates look at if a graduate is employed or is enrolled in higher education by the fall following graduation.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8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0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37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9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21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7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It is not 10 percentage points, but 10%. If we were to increase 10 percentage points, that is actually a 16% </a:t>
            </a:r>
            <a:r>
              <a:rPr lang="en-US">
                <a:highlight>
                  <a:srgbClr val="FFFF00"/>
                </a:highlight>
              </a:rPr>
              <a:t>increase.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53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17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Additional FY25 Settle Up funding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59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33% increase since 2019-2020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24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33% increase since 2019-2020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47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6A23-06C8-E84B-8641-4C5A656A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788B3-137A-AB48-9FAD-7D58DA866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625-A103-934B-9D21-D48F6633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27B4-F56C-8541-8B68-1EDA7698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E35B5-F8C8-DC4A-BEDB-92C5E475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1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F10F-2FF0-CE49-BAA3-1B3983AB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B9CAC-9A86-5045-8556-4AE30DCF1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3375-CDA8-874C-89AF-55AEA695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59B42-E2C8-5144-A7EC-43DC0F0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DB5D-4758-E348-8112-714BE3C7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C4518-F91F-1A42-8332-7414AA825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E8234-0641-B742-B0B0-5A5ECFB2D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1F71-CD93-3E4E-A144-076C982A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57BD-55A3-9D4A-B0DB-B5C437E9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01C89-1E1B-1442-972C-3DDE7368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2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518BC-4663-0D4C-AE76-BE9727FA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DAA4A-2A49-0241-B21E-01152267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BB91B-49EF-CA45-9ED9-E5DDFEE2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9A90-150A-B54F-9A02-D734CB45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10E0-3D27-9842-A1C9-1EF81687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277637-C8BF-EC43-B21E-0DA7780748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20938" y="284163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2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4C50-B5B2-6942-96AA-8C5A82199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21465-48F0-464D-8AFE-95E6FC520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34F9-544C-C845-9487-01A7EDC0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A3C1-26DF-CB42-9A68-B39C5098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5F1AE-E0F0-7E4F-834F-31BD53E5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4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63F8-B489-BC43-91B2-9140ACD8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5E9A0-57E6-2A46-9AD8-46D58A84D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70FCD-EEB8-C143-AFA0-35AF20F80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4D564-34AF-924A-8A00-C040CA42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5F80-2FC3-E847-9294-003C82F6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EAD6F-207D-4949-AB8B-EC26A6B3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9DB5-211B-274D-B9BA-46708FC2A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80EEB-1301-5542-B6F9-06918B9BE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53996-EB29-AA42-BF06-E28DDFD86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708B6-8207-C44C-B08E-5B048EBC4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AE3D4-C638-DE4B-ABB2-30A4A18F2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68839-24D0-9E49-9B27-A516B9FB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5416A-C8DE-3542-8EB2-345BBC9E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3EC94-5DC3-4944-BDC3-82CC7AA9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5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9C05-07BA-5342-AF54-200E5F94F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7D3FD-CD37-104B-BF42-80B6707C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CD75F-68ED-9749-B8D8-5CA2E99F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A2702-1F88-724B-A02F-6C6B1ED1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1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196A8-3C7F-404C-8899-8A072D14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9E6B-9850-114F-97AD-3142917F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66799-C14E-8C4D-A357-273B3EB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CDD67-3D9A-5047-9E54-9D129CC4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0E99-9ECF-8745-9E31-FA39B03E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D77AB-7A79-254A-98B8-D0054C5D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E9F9B-E4FB-2048-9BE1-9C4AF8C8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A9AA1-FE89-9A49-86F4-0EA27C64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9561C-E87D-764E-889E-136FDB7D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0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9432-D3E9-1342-9932-AFCBF55F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0D6F2-5338-E34C-9DBF-82950BA3A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B4837-F7D9-C946-8081-FB87DF59A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F9520-6887-7849-9645-4D1FF391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9B707-F082-BD4E-BD4E-BFDB03AE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67B38-A25B-E441-9DF6-E877D6D7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D180BD-7C46-C945-BFB8-1DA9C8E0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C40F9-79DB-1B4C-B020-6681478B2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9EA3-71C6-D646-ADB6-A2FBB26E8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6B25-40D9-CC4B-A48B-D6CC7F9B4E6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B270-2561-6543-A774-B66867E33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F3821-4C1F-1D4D-B33B-0F7DFF07A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6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069AE12-0CB9-EE40-BE05-D8DBDC5FBAF9}"/>
              </a:ext>
            </a:extLst>
          </p:cNvPr>
          <p:cNvSpPr txBox="1"/>
          <p:nvPr/>
        </p:nvSpPr>
        <p:spPr>
          <a:xfrm>
            <a:off x="0" y="2248837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Student Success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Update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8122AD-707E-9E8C-2777-D13BD4F5B3A3}"/>
              </a:ext>
            </a:extLst>
          </p:cNvPr>
          <p:cNvSpPr txBox="1"/>
          <p:nvPr/>
        </p:nvSpPr>
        <p:spPr>
          <a:xfrm>
            <a:off x="0" y="418782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October 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B61E3C-4D8F-35F7-9B1E-4AAB585E845B}"/>
              </a:ext>
            </a:extLst>
          </p:cNvPr>
          <p:cNvSpPr/>
          <p:nvPr/>
        </p:nvSpPr>
        <p:spPr>
          <a:xfrm>
            <a:off x="8651631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C49D8A-5DA0-0767-66A5-80A5419A68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23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2929196" y="262075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Licensure Pass Rates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2237501" y="875952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04A181-A236-61D3-945B-56450992C094}"/>
              </a:ext>
            </a:extLst>
          </p:cNvPr>
          <p:cNvSpPr txBox="1"/>
          <p:nvPr/>
        </p:nvSpPr>
        <p:spPr>
          <a:xfrm>
            <a:off x="349336" y="1212185"/>
            <a:ext cx="60816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100% Pass Rate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Law Enforcement Academy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Long Term Care Administration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Medical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Occupational Therapist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Respiratory Therapist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Radiologic Technology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Associate Degree Nursing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Licensed Vocational Nursing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Real Estate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425D97-6BF3-3090-F830-2C12ED1F41F0}"/>
              </a:ext>
            </a:extLst>
          </p:cNvPr>
          <p:cNvSpPr txBox="1"/>
          <p:nvPr/>
        </p:nvSpPr>
        <p:spPr>
          <a:xfrm>
            <a:off x="6813160" y="1209735"/>
            <a:ext cx="521471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90%+ Pass Rate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Cosmetology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Fire Academy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Physical Therapist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Emergency Medical Tech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Medication Aide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Truck Driving/CDL</a:t>
            </a:r>
          </a:p>
        </p:txBody>
      </p:sp>
    </p:spTree>
    <p:extLst>
      <p:ext uri="{BB962C8B-B14F-4D97-AF65-F5344CB8AC3E}">
        <p14:creationId xmlns:p14="http://schemas.microsoft.com/office/powerpoint/2010/main" val="2888314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2237502" y="262075"/>
            <a:ext cx="7716996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Job/Education Placement Rates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2237501" y="875952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04A181-A236-61D3-945B-56450992C094}"/>
              </a:ext>
            </a:extLst>
          </p:cNvPr>
          <p:cNvSpPr txBox="1"/>
          <p:nvPr/>
        </p:nvSpPr>
        <p:spPr>
          <a:xfrm>
            <a:off x="349336" y="1212185"/>
            <a:ext cx="60816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100% Placement Rate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Data Processing Technology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Child Development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Paralegal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Law Enforcement Academy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Fire Academy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Health Information Technology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Veterinary Technology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Emergency Medical Tech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Radiologic Technology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425D97-6BF3-3090-F830-2C12ED1F41F0}"/>
              </a:ext>
            </a:extLst>
          </p:cNvPr>
          <p:cNvSpPr txBox="1"/>
          <p:nvPr/>
        </p:nvSpPr>
        <p:spPr>
          <a:xfrm>
            <a:off x="6813160" y="1209735"/>
            <a:ext cx="521471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Respiratory Care Technology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Medical Lab Technician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Associate Degree Nursing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Operations Management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Accounting</a:t>
            </a:r>
          </a:p>
        </p:txBody>
      </p:sp>
    </p:spTree>
    <p:extLst>
      <p:ext uri="{BB962C8B-B14F-4D97-AF65-F5344CB8AC3E}">
        <p14:creationId xmlns:p14="http://schemas.microsoft.com/office/powerpoint/2010/main" val="1649644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4114500" y="262075"/>
            <a:ext cx="7716996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Job/Education Placement Rates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4094364" y="875952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04A181-A236-61D3-945B-56450992C094}"/>
              </a:ext>
            </a:extLst>
          </p:cNvPr>
          <p:cNvSpPr txBox="1"/>
          <p:nvPr/>
        </p:nvSpPr>
        <p:spPr>
          <a:xfrm>
            <a:off x="3946645" y="1185793"/>
            <a:ext cx="60816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90+% Placement Rate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Microcomputer Applications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Teacher Education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Long Term Care Administration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Medical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Occupational Therapist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Physical Therapist Assistant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Mental Health &amp; Social Work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Massage Therapy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Real Estate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ACED34-5021-BDFA-E57A-F52D24C1950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919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457BC2D-9599-4C33-A56D-C8C50CD82D1C}"/>
              </a:ext>
            </a:extLst>
          </p:cNvPr>
          <p:cNvSpPr txBox="1">
            <a:spLocks/>
          </p:cNvSpPr>
          <p:nvPr/>
        </p:nvSpPr>
        <p:spPr>
          <a:xfrm>
            <a:off x="6547527" y="389170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Questions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5D3E0F-2B4D-4E2A-9F31-1976D11A472F}"/>
              </a:ext>
            </a:extLst>
          </p:cNvPr>
          <p:cNvSpPr/>
          <p:nvPr/>
        </p:nvSpPr>
        <p:spPr>
          <a:xfrm>
            <a:off x="7428330" y="1387951"/>
            <a:ext cx="45720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6D4B33C-6919-2DC6-2766-8BF38B2CD66C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89C860-379D-B871-08CE-5760FBCAF3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9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4779017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Strategic Planning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4087322" y="992999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C183B9-198A-7724-674E-50730B54B5F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04A181-A236-61D3-945B-56450992C094}"/>
              </a:ext>
            </a:extLst>
          </p:cNvPr>
          <p:cNvSpPr txBox="1"/>
          <p:nvPr/>
        </p:nvSpPr>
        <p:spPr>
          <a:xfrm>
            <a:off x="4087322" y="1326782"/>
            <a:ext cx="77169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Increasing student economic mobility through attainment of credentials of value and transferability.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Identifying and developing resources to improve student outcomes and support systems, to streamline processes, and to create efficiencies across the institution.</a:t>
            </a:r>
          </a:p>
        </p:txBody>
      </p:sp>
    </p:spTree>
    <p:extLst>
      <p:ext uri="{BB962C8B-B14F-4D97-AF65-F5344CB8AC3E}">
        <p14:creationId xmlns:p14="http://schemas.microsoft.com/office/powerpoint/2010/main" val="1666051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4779017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Overarching Goal of the Strategic Plan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4087322" y="1498687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C183B9-198A-7724-674E-50730B54B5F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72607C7-BBF2-539D-8C19-DD4F4E930952}"/>
              </a:ext>
            </a:extLst>
          </p:cNvPr>
          <p:cNvSpPr txBox="1"/>
          <p:nvPr/>
        </p:nvSpPr>
        <p:spPr>
          <a:xfrm>
            <a:off x="4961749" y="2419425"/>
            <a:ext cx="63693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McLennan Community College will increase fall to fall retention of first time in college students by 10%.</a:t>
            </a:r>
          </a:p>
        </p:txBody>
      </p:sp>
    </p:spTree>
    <p:extLst>
      <p:ext uri="{BB962C8B-B14F-4D97-AF65-F5344CB8AC3E}">
        <p14:creationId xmlns:p14="http://schemas.microsoft.com/office/powerpoint/2010/main" val="111933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4779017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Retention Baseline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4087322" y="992999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C183B9-198A-7724-674E-50730B54B5F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D89DC8-86D1-4579-546D-E8EB6B043008}"/>
              </a:ext>
            </a:extLst>
          </p:cNvPr>
          <p:cNvSpPr txBox="1"/>
          <p:nvPr/>
        </p:nvSpPr>
        <p:spPr>
          <a:xfrm>
            <a:off x="4157661" y="1327235"/>
            <a:ext cx="77240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Fall 2024 – Fall 2025</a:t>
            </a:r>
          </a:p>
          <a:p>
            <a:pPr algn="ctr"/>
            <a:r>
              <a:rPr lang="en-US" sz="3200" dirty="0"/>
              <a:t>First Time in College Retention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509E56-1529-6DF1-682A-65EC39EC5A4A}"/>
              </a:ext>
            </a:extLst>
          </p:cNvPr>
          <p:cNvSpPr/>
          <p:nvPr/>
        </p:nvSpPr>
        <p:spPr>
          <a:xfrm>
            <a:off x="6096000" y="2741844"/>
            <a:ext cx="4019341" cy="188909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ysClr val="windowText" lastClr="000000"/>
                </a:solidFill>
              </a:rPr>
              <a:t>61.7%</a:t>
            </a:r>
          </a:p>
        </p:txBody>
      </p:sp>
    </p:spTree>
    <p:extLst>
      <p:ext uri="{BB962C8B-B14F-4D97-AF65-F5344CB8AC3E}">
        <p14:creationId xmlns:p14="http://schemas.microsoft.com/office/powerpoint/2010/main" val="319745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4779017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What is a 10% increase?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4087322" y="992999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C183B9-198A-7724-674E-50730B54B5F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72A7A82-D256-387D-47AE-A3E2154B897C}"/>
              </a:ext>
            </a:extLst>
          </p:cNvPr>
          <p:cNvSpPr/>
          <p:nvPr/>
        </p:nvSpPr>
        <p:spPr>
          <a:xfrm>
            <a:off x="4087322" y="2322325"/>
            <a:ext cx="3060149" cy="143827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ysClr val="windowText" lastClr="000000"/>
                </a:solidFill>
              </a:rPr>
              <a:t>61.7%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F32917-89B3-4691-53F1-F86385283FE9}"/>
              </a:ext>
            </a:extLst>
          </p:cNvPr>
          <p:cNvSpPr/>
          <p:nvPr/>
        </p:nvSpPr>
        <p:spPr>
          <a:xfrm>
            <a:off x="8732050" y="2304740"/>
            <a:ext cx="3060149" cy="143827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ysClr val="windowText" lastClr="000000"/>
                </a:solidFill>
              </a:rPr>
              <a:t>67.9%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7594C46D-9C1B-84BD-B791-5D6FC68180E0}"/>
              </a:ext>
            </a:extLst>
          </p:cNvPr>
          <p:cNvSpPr/>
          <p:nvPr/>
        </p:nvSpPr>
        <p:spPr>
          <a:xfrm>
            <a:off x="7465925" y="2733152"/>
            <a:ext cx="1095271" cy="59973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81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FDB1-9B2B-DADD-2746-CC64395CC14A}"/>
              </a:ext>
            </a:extLst>
          </p:cNvPr>
          <p:cNvSpPr txBox="1">
            <a:spLocks/>
          </p:cNvSpPr>
          <p:nvPr/>
        </p:nvSpPr>
        <p:spPr>
          <a:xfrm>
            <a:off x="4094364" y="379122"/>
            <a:ext cx="771699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Much More than </a:t>
            </a:r>
            <a:r>
              <a:rPr lang="en-US" sz="3600" b="1" i="1" dirty="0">
                <a:solidFill>
                  <a:srgbClr val="003366"/>
                </a:solidFill>
                <a:latin typeface="Century Gothic" panose="020B0502020202020204" pitchFamily="34" charset="0"/>
              </a:rPr>
              <a:t>Just</a:t>
            </a: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 Retention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3EE2B-85C5-D5B6-698B-512DD53977C3}"/>
              </a:ext>
            </a:extLst>
          </p:cNvPr>
          <p:cNvSpPr/>
          <p:nvPr/>
        </p:nvSpPr>
        <p:spPr>
          <a:xfrm>
            <a:off x="4087322" y="992999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C183B9-198A-7724-674E-50730B54B5F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04A181-A236-61D3-945B-56450992C094}"/>
              </a:ext>
            </a:extLst>
          </p:cNvPr>
          <p:cNvSpPr txBox="1"/>
          <p:nvPr/>
        </p:nvSpPr>
        <p:spPr>
          <a:xfrm>
            <a:off x="4038071" y="1287664"/>
            <a:ext cx="77169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Total Enrollment Growth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Developmental Education Completion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Overall Course Completion Rates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Just in time Communications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Student Touchpoints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Scheduling and Advising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Programmatic Offerings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Online Education</a:t>
            </a:r>
          </a:p>
        </p:txBody>
      </p:sp>
    </p:spTree>
    <p:extLst>
      <p:ext uri="{BB962C8B-B14F-4D97-AF65-F5344CB8AC3E}">
        <p14:creationId xmlns:p14="http://schemas.microsoft.com/office/powerpoint/2010/main" val="1483847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457BC2D-9599-4C33-A56D-C8C50CD82D1C}"/>
              </a:ext>
            </a:extLst>
          </p:cNvPr>
          <p:cNvSpPr txBox="1">
            <a:spLocks/>
          </p:cNvSpPr>
          <p:nvPr/>
        </p:nvSpPr>
        <p:spPr>
          <a:xfrm>
            <a:off x="2395746" y="389170"/>
            <a:ext cx="7400508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True Up Funding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5D3E0F-2B4D-4E2A-9F31-1976D11A472F}"/>
              </a:ext>
            </a:extLst>
          </p:cNvPr>
          <p:cNvSpPr/>
          <p:nvPr/>
        </p:nvSpPr>
        <p:spPr>
          <a:xfrm>
            <a:off x="2438400" y="1419097"/>
            <a:ext cx="73152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417757-4E46-6D1D-541B-DA19076AE980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9275B-DEF2-5CAD-B3DD-604F24ADC6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3FA7207-A9BE-8FD7-4CB4-FDC83300F8D0}"/>
              </a:ext>
            </a:extLst>
          </p:cNvPr>
          <p:cNvSpPr/>
          <p:nvPr/>
        </p:nvSpPr>
        <p:spPr>
          <a:xfrm>
            <a:off x="4060030" y="2372288"/>
            <a:ext cx="4071940" cy="143827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ysClr val="windowText" lastClr="000000"/>
                </a:solidFill>
              </a:rPr>
              <a:t>+$1,021,960</a:t>
            </a:r>
          </a:p>
        </p:txBody>
      </p:sp>
    </p:spTree>
    <p:extLst>
      <p:ext uri="{BB962C8B-B14F-4D97-AF65-F5344CB8AC3E}">
        <p14:creationId xmlns:p14="http://schemas.microsoft.com/office/powerpoint/2010/main" val="194664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DB8BB0-FBD9-4751-EA8D-A0DA30F7B1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3362" y="294640"/>
            <a:ext cx="9145276" cy="5344271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E88F507-DCE9-69EF-68A6-EDA093C138E1}"/>
              </a:ext>
            </a:extLst>
          </p:cNvPr>
          <p:cNvSpPr/>
          <p:nvPr/>
        </p:nvSpPr>
        <p:spPr>
          <a:xfrm>
            <a:off x="9469216" y="778408"/>
            <a:ext cx="1135464" cy="4853353"/>
          </a:xfrm>
          <a:prstGeom prst="roundRect">
            <a:avLst/>
          </a:prstGeom>
          <a:noFill/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Curved Down 10">
            <a:extLst>
              <a:ext uri="{FF2B5EF4-FFF2-40B4-BE49-F238E27FC236}">
                <a16:creationId xmlns:a16="http://schemas.microsoft.com/office/drawing/2014/main" id="{1E2BD48A-4C93-AFFD-9DED-149749E92D97}"/>
              </a:ext>
            </a:extLst>
          </p:cNvPr>
          <p:cNvSpPr/>
          <p:nvPr/>
        </p:nvSpPr>
        <p:spPr>
          <a:xfrm>
            <a:off x="8417051" y="305242"/>
            <a:ext cx="1436914" cy="358503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82C1AE-ACA1-D827-872A-E69E7808BE1B}"/>
              </a:ext>
            </a:extLst>
          </p:cNvPr>
          <p:cNvSpPr txBox="1"/>
          <p:nvPr/>
        </p:nvSpPr>
        <p:spPr>
          <a:xfrm>
            <a:off x="9918993" y="213359"/>
            <a:ext cx="1563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+14.2%</a:t>
            </a:r>
          </a:p>
        </p:txBody>
      </p:sp>
    </p:spTree>
    <p:extLst>
      <p:ext uri="{BB962C8B-B14F-4D97-AF65-F5344CB8AC3E}">
        <p14:creationId xmlns:p14="http://schemas.microsoft.com/office/powerpoint/2010/main" val="4203073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B59336-F6D6-A359-5740-003F77BC9098}"/>
              </a:ext>
            </a:extLst>
          </p:cNvPr>
          <p:cNvSpPr/>
          <p:nvPr/>
        </p:nvSpPr>
        <p:spPr>
          <a:xfrm>
            <a:off x="8765512" y="5868237"/>
            <a:ext cx="3426488" cy="843359"/>
          </a:xfrm>
          <a:prstGeom prst="rect">
            <a:avLst/>
          </a:prstGeom>
          <a:solidFill>
            <a:srgbClr val="0739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08D2B8-3FED-C9EA-2F39-340C03576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69" y="6111862"/>
            <a:ext cx="3914792" cy="5997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DB8BB0-FBD9-4751-EA8D-A0DA30F7B1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3362" y="294640"/>
            <a:ext cx="9145276" cy="5344271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70AF218-1C86-A0A1-30E2-8EFEC6A91DF0}"/>
              </a:ext>
            </a:extLst>
          </p:cNvPr>
          <p:cNvSpPr/>
          <p:nvPr/>
        </p:nvSpPr>
        <p:spPr>
          <a:xfrm>
            <a:off x="1523362" y="1718267"/>
            <a:ext cx="9145276" cy="43208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D2DAF7F-659D-5100-B910-84B759000BE3}"/>
              </a:ext>
            </a:extLst>
          </p:cNvPr>
          <p:cNvSpPr/>
          <p:nvPr/>
        </p:nvSpPr>
        <p:spPr>
          <a:xfrm>
            <a:off x="1523362" y="3207989"/>
            <a:ext cx="9145276" cy="43208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19E72B-1F93-B1FF-2B95-06F14E117AE4}"/>
              </a:ext>
            </a:extLst>
          </p:cNvPr>
          <p:cNvSpPr/>
          <p:nvPr/>
        </p:nvSpPr>
        <p:spPr>
          <a:xfrm>
            <a:off x="1523362" y="4315774"/>
            <a:ext cx="9145276" cy="43208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54C9D17-51BF-D23F-5565-D2DE9FECBB43}"/>
              </a:ext>
            </a:extLst>
          </p:cNvPr>
          <p:cNvSpPr/>
          <p:nvPr/>
        </p:nvSpPr>
        <p:spPr>
          <a:xfrm>
            <a:off x="1523362" y="4747854"/>
            <a:ext cx="9145276" cy="43208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6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_EnrollmentUpdate.potx" id="{F2B04403-3FB9-4A2B-86E0-E38991D0A881}" vid="{F2AE0CD7-5C6C-4677-A398-5B75F2CA5B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692DD8C9B99B49AFC0C5F7920DDD74" ma:contentTypeVersion="3" ma:contentTypeDescription="Create a new document." ma:contentTypeScope="" ma:versionID="15d0f1e175b146118ae56ab93fe9ca31">
  <xsd:schema xmlns:xsd="http://www.w3.org/2001/XMLSchema" xmlns:xs="http://www.w3.org/2001/XMLSchema" xmlns:p="http://schemas.microsoft.com/office/2006/metadata/properties" xmlns:ns2="86aa409d-e8d9-40a5-b522-6b45a170d4bd" targetNamespace="http://schemas.microsoft.com/office/2006/metadata/properties" ma:root="true" ma:fieldsID="51e5f974ec6c36ab6b1a3fac103d70d4" ns2:_="">
    <xsd:import namespace="86aa409d-e8d9-40a5-b522-6b45a170d4b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a409d-e8d9-40a5-b522-6b45a170d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aa409d-e8d9-40a5-b522-6b45a170d4bd">
      <UserInfo>
        <DisplayName>Michelle Telg-Moore</DisplayName>
        <AccountId>615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34091D9-6BD5-4433-B039-C7F508A369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a409d-e8d9-40a5-b522-6b45a170d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D6AD16-8714-4706-AA12-FF8C658279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268328-A706-4BFB-A8D2-1C741BA7A0B5}">
  <ds:schemaRefs>
    <ds:schemaRef ds:uri="http://schemas.microsoft.com/office/2006/metadata/properties"/>
    <ds:schemaRef ds:uri="http://purl.org/dc/dcmitype/"/>
    <ds:schemaRef ds:uri="86aa409d-e8d9-40a5-b522-6b45a170d4bd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3903</TotalTime>
  <Words>360</Words>
  <Application>Microsoft Office PowerPoint</Application>
  <PresentationFormat>Widescreen</PresentationFormat>
  <Paragraphs>94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Laura E. Wichman</cp:lastModifiedBy>
  <cp:revision>126</cp:revision>
  <cp:lastPrinted>2025-03-31T14:32:17Z</cp:lastPrinted>
  <dcterms:created xsi:type="dcterms:W3CDTF">2023-02-22T20:49:40Z</dcterms:created>
  <dcterms:modified xsi:type="dcterms:W3CDTF">2025-10-27T21:35:07Z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0x010100CC692DD8C9B99B49AFC0C5F7920DDD74</vt:lpwstr>
  </property>
</Properties>
</file>